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eague Spartan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Decalotype" charset="1" panose="00000500000000000000"/>
      <p:regular r:id="rId27"/>
    </p:embeddedFont>
    <p:embeddedFont>
      <p:font typeface="Decalotype Bold" charset="1" panose="00000800000000000000"/>
      <p:regular r:id="rId28"/>
    </p:embeddedFont>
    <p:embeddedFont>
      <p:font typeface="Canva Sans Bold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1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3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3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https://www.canva.com/postcards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 descr="3D Artificial Intelligence Filter Illustration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784" t="-12565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55972" y="-1620225"/>
            <a:ext cx="11306481" cy="12544227"/>
            <a:chOff x="0" y="0"/>
            <a:chExt cx="5510530" cy="6113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4"/>
              <a:stretch>
                <a:fillRect l="-14234" t="0" r="-1423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68279" y="5664509"/>
            <a:ext cx="3374558" cy="59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  <a:spcBef>
                <a:spcPct val="0"/>
              </a:spcBef>
            </a:pPr>
            <a:r>
              <a:rPr lang="en-US" sz="312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10 Minutes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294" y="7882768"/>
            <a:ext cx="5186921" cy="59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  <a:spcBef>
                <a:spcPct val="0"/>
              </a:spcBef>
            </a:pPr>
            <a:r>
              <a:rPr lang="en-US" sz="29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Learning,</a:t>
            </a:r>
            <a:r>
              <a:rPr lang="en-US" sz="29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Fun &amp; Innovation.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797391"/>
            <a:ext cx="8911117" cy="24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3"/>
              </a:lnSpc>
              <a:spcBef>
                <a:spcPct val="0"/>
              </a:spcBef>
            </a:pPr>
            <a:r>
              <a:rPr lang="en-US" sz="620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6-Day Bootcamp Journey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04264" y="2590051"/>
            <a:ext cx="8343900" cy="940585"/>
            <a:chOff x="0" y="0"/>
            <a:chExt cx="11125200" cy="1254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25200" cy="1254113"/>
            </a:xfrm>
            <a:custGeom>
              <a:avLst/>
              <a:gdLst/>
              <a:ahLst/>
              <a:cxnLst/>
              <a:rect r="r" b="b" t="t" l="l"/>
              <a:pathLst>
                <a:path h="1254113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1254113"/>
                  </a:lnTo>
                  <a:lnTo>
                    <a:pt x="0" y="1254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7960" y="7816"/>
              <a:ext cx="10749280" cy="103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3"/>
                </a:lnSpc>
                <a:spcBef>
                  <a:spcPct val="0"/>
                </a:spcBef>
              </a:pPr>
              <a:r>
                <a:rPr lang="en-US" b="true" sz="40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</a:t>
              </a:r>
              <a:r>
                <a:rPr lang="en-US" b="true" sz="40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ivities &amp; Highlights: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721467">
            <a:off x="1386086" y="1065836"/>
            <a:ext cx="1243666" cy="1806898"/>
            <a:chOff x="0" y="0"/>
            <a:chExt cx="1658221" cy="2409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566729"/>
              <a:ext cx="1658221" cy="1842468"/>
            </a:xfrm>
            <a:custGeom>
              <a:avLst/>
              <a:gdLst/>
              <a:ahLst/>
              <a:cxnLst/>
              <a:rect r="r" b="b" t="t" l="l"/>
              <a:pathLst>
                <a:path h="1842468" w="1658221">
                  <a:moveTo>
                    <a:pt x="0" y="0"/>
                  </a:moveTo>
                  <a:lnTo>
                    <a:pt x="1658221" y="0"/>
                  </a:lnTo>
                  <a:lnTo>
                    <a:pt x="1658221" y="1842468"/>
                  </a:lnTo>
                  <a:lnTo>
                    <a:pt x="0" y="184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7895" y="-304800"/>
              <a:ext cx="1262432" cy="871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4"/>
                </a:lnSpc>
              </a:pPr>
              <a:r>
                <a:rPr lang="en-US" b="true" sz="2820" spc="56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90750" y="3893235"/>
            <a:ext cx="10197147" cy="4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141" indent="-387571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🔧B</a:t>
            </a:r>
            <a:r>
              <a:rPr lang="en-US" sz="35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uilt our line-following bots from scratch.</a:t>
            </a:r>
          </a:p>
          <a:p>
            <a:pPr algn="l" marL="775141" indent="-387571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🏁The Bot Race! A thrilling and practical competition.</a:t>
            </a:r>
          </a:p>
          <a:p>
            <a:pPr algn="l" marL="775141" indent="-387571" lvl="1">
              <a:lnSpc>
                <a:spcPts val="5816"/>
              </a:lnSpc>
              <a:buFont typeface="Arial"/>
              <a:buChar char="•"/>
            </a:pPr>
            <a:r>
              <a:rPr lang="en-US" sz="35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🛠️Spent hours testing and perfecting our bots.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048164" y="5895174"/>
            <a:ext cx="5828217" cy="3883049"/>
          </a:xfrm>
          <a:custGeom>
            <a:avLst/>
            <a:gdLst/>
            <a:ahLst/>
            <a:cxnLst/>
            <a:rect r="r" b="b" t="t" l="l"/>
            <a:pathLst>
              <a:path h="3883049" w="5828217">
                <a:moveTo>
                  <a:pt x="0" y="0"/>
                </a:moveTo>
                <a:lnTo>
                  <a:pt x="5828217" y="0"/>
                </a:lnTo>
                <a:lnTo>
                  <a:pt x="5828217" y="3883049"/>
                </a:lnTo>
                <a:lnTo>
                  <a:pt x="0" y="3883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3546" y="584574"/>
            <a:ext cx="2576309" cy="2651402"/>
            <a:chOff x="0" y="0"/>
            <a:chExt cx="3435078" cy="3535202"/>
          </a:xfrm>
        </p:grpSpPr>
        <p:sp>
          <p:nvSpPr>
            <p:cNvPr name="Freeform 8" id="8"/>
            <p:cNvSpPr/>
            <p:nvPr/>
          </p:nvSpPr>
          <p:spPr>
            <a:xfrm flipH="false" flipV="false" rot="-1609823">
              <a:off x="489403" y="396001"/>
              <a:ext cx="2409028" cy="2743200"/>
            </a:xfrm>
            <a:custGeom>
              <a:avLst/>
              <a:gdLst/>
              <a:ahLst/>
              <a:cxnLst/>
              <a:rect r="r" b="b" t="t" l="l"/>
              <a:pathLst>
                <a:path h="2743200" w="2409028">
                  <a:moveTo>
                    <a:pt x="0" y="0"/>
                  </a:moveTo>
                  <a:lnTo>
                    <a:pt x="2409028" y="0"/>
                  </a:lnTo>
                  <a:lnTo>
                    <a:pt x="2409028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-1744320">
              <a:off x="807537" y="1642053"/>
              <a:ext cx="2444675" cy="138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48377" y="4024042"/>
            <a:ext cx="7125329" cy="5443335"/>
            <a:chOff x="0" y="0"/>
            <a:chExt cx="9500439" cy="7257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027980"/>
              <a:ext cx="9500439" cy="6229801"/>
            </a:xfrm>
            <a:custGeom>
              <a:avLst/>
              <a:gdLst/>
              <a:ahLst/>
              <a:cxnLst/>
              <a:rect r="r" b="b" t="t" l="l"/>
              <a:pathLst>
                <a:path h="6229801" w="9500439">
                  <a:moveTo>
                    <a:pt x="0" y="0"/>
                  </a:moveTo>
                  <a:lnTo>
                    <a:pt x="9500439" y="0"/>
                  </a:lnTo>
                  <a:lnTo>
                    <a:pt x="9500439" y="6229800"/>
                  </a:lnTo>
                  <a:lnTo>
                    <a:pt x="0" y="622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24732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54249" y="2472163"/>
              <a:ext cx="8546190" cy="4216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8777" indent="-284389" lvl="1">
                <a:lnSpc>
                  <a:spcPts val="42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Intr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oduction to ESP32, a powerful microcontroller with Wi-Fi capabilities.</a:t>
              </a:r>
            </a:p>
            <a:p>
              <a:pPr algn="l" marL="568777" indent="-284389" lvl="1">
                <a:lnSpc>
                  <a:spcPts val="42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Unde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rstanding the co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n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ce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p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t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s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of 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we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b servers and how t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h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e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y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work.</a:t>
              </a:r>
            </a:p>
            <a:p>
              <a:pPr algn="l" marL="568777" indent="-284389" lvl="1">
                <a:lnSpc>
                  <a:spcPts val="426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Ho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w</a:t>
              </a:r>
              <a:r>
                <a:rPr lang="en-US" sz="2634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to host a webpage using ESP32.</a:t>
              </a:r>
            </a:p>
            <a:p>
              <a:pPr algn="l">
                <a:lnSpc>
                  <a:spcPts val="4267"/>
                </a:lnSpc>
                <a:spcBef>
                  <a:spcPct val="0"/>
                </a:spcBef>
              </a:pP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1536163" y="0"/>
              <a:ext cx="6428112" cy="1339720"/>
            </a:xfrm>
            <a:custGeom>
              <a:avLst/>
              <a:gdLst/>
              <a:ahLst/>
              <a:cxnLst/>
              <a:rect r="r" b="b" t="t" l="l"/>
              <a:pathLst>
                <a:path h="1339720" w="6428112">
                  <a:moveTo>
                    <a:pt x="0" y="0"/>
                  </a:moveTo>
                  <a:lnTo>
                    <a:pt x="6428113" y="0"/>
                  </a:lnTo>
                  <a:lnTo>
                    <a:pt x="6428113" y="1339720"/>
                  </a:lnTo>
                  <a:lnTo>
                    <a:pt x="0" y="133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238" r="0" b="-7109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840963" y="305145"/>
              <a:ext cx="5818512" cy="802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4"/>
                </a:lnSpc>
              </a:pPr>
              <a:r>
                <a:rPr lang="en-US" b="true" sz="3562" spc="9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we learned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71700" y="2874026"/>
            <a:ext cx="10678684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Magic of ESP32 &amp; Web Servers 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788221" y="5941204"/>
            <a:ext cx="6471079" cy="3941294"/>
            <a:chOff x="0" y="0"/>
            <a:chExt cx="1002539" cy="6106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2539" cy="610610"/>
            </a:xfrm>
            <a:custGeom>
              <a:avLst/>
              <a:gdLst/>
              <a:ahLst/>
              <a:cxnLst/>
              <a:rect r="r" b="b" t="t" l="l"/>
              <a:pathLst>
                <a:path h="610610" w="1002539">
                  <a:moveTo>
                    <a:pt x="86140" y="0"/>
                  </a:moveTo>
                  <a:lnTo>
                    <a:pt x="916400" y="0"/>
                  </a:lnTo>
                  <a:cubicBezTo>
                    <a:pt x="963973" y="0"/>
                    <a:pt x="1002539" y="38566"/>
                    <a:pt x="1002539" y="86140"/>
                  </a:cubicBezTo>
                  <a:lnTo>
                    <a:pt x="1002539" y="524470"/>
                  </a:lnTo>
                  <a:cubicBezTo>
                    <a:pt x="1002539" y="572043"/>
                    <a:pt x="963973" y="610610"/>
                    <a:pt x="916400" y="610610"/>
                  </a:cubicBezTo>
                  <a:lnTo>
                    <a:pt x="86140" y="610610"/>
                  </a:lnTo>
                  <a:cubicBezTo>
                    <a:pt x="38566" y="610610"/>
                    <a:pt x="0" y="572043"/>
                    <a:pt x="0" y="524470"/>
                  </a:cubicBezTo>
                  <a:lnTo>
                    <a:pt x="0" y="86140"/>
                  </a:lnTo>
                  <a:cubicBezTo>
                    <a:pt x="0" y="38566"/>
                    <a:pt x="38566" y="0"/>
                    <a:pt x="86140" y="0"/>
                  </a:cubicBezTo>
                  <a:close/>
                </a:path>
              </a:pathLst>
            </a:custGeom>
            <a:blipFill>
              <a:blip r:embed="rId9"/>
              <a:stretch>
                <a:fillRect l="-5118" t="0" r="-5118" b="0"/>
              </a:stretch>
            </a:blipFill>
            <a:ln w="104775" cap="rnd">
              <a:solidFill>
                <a:srgbClr val="E6E4F0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3546" y="584574"/>
            <a:ext cx="2576309" cy="2651402"/>
            <a:chOff x="0" y="0"/>
            <a:chExt cx="3435078" cy="3535202"/>
          </a:xfrm>
        </p:grpSpPr>
        <p:sp>
          <p:nvSpPr>
            <p:cNvPr name="Freeform 8" id="8"/>
            <p:cNvSpPr/>
            <p:nvPr/>
          </p:nvSpPr>
          <p:spPr>
            <a:xfrm flipH="false" flipV="false" rot="-1609823">
              <a:off x="489403" y="396001"/>
              <a:ext cx="2409028" cy="2743200"/>
            </a:xfrm>
            <a:custGeom>
              <a:avLst/>
              <a:gdLst/>
              <a:ahLst/>
              <a:cxnLst/>
              <a:rect r="r" b="b" t="t" l="l"/>
              <a:pathLst>
                <a:path h="2743200" w="2409028">
                  <a:moveTo>
                    <a:pt x="0" y="0"/>
                  </a:moveTo>
                  <a:lnTo>
                    <a:pt x="2409028" y="0"/>
                  </a:lnTo>
                  <a:lnTo>
                    <a:pt x="2409028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-1744320">
              <a:off x="807537" y="1642053"/>
              <a:ext cx="2444675" cy="138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2654" y="4043092"/>
            <a:ext cx="7268609" cy="5507988"/>
            <a:chOff x="0" y="0"/>
            <a:chExt cx="9691479" cy="73439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20861" y="0"/>
              <a:ext cx="8383912" cy="1339720"/>
            </a:xfrm>
            <a:custGeom>
              <a:avLst/>
              <a:gdLst/>
              <a:ahLst/>
              <a:cxnLst/>
              <a:rect r="r" b="b" t="t" l="l"/>
              <a:pathLst>
                <a:path h="1339720" w="8383912">
                  <a:moveTo>
                    <a:pt x="0" y="0"/>
                  </a:moveTo>
                  <a:lnTo>
                    <a:pt x="8383912" y="0"/>
                  </a:lnTo>
                  <a:lnTo>
                    <a:pt x="8383912" y="1339720"/>
                  </a:lnTo>
                  <a:lnTo>
                    <a:pt x="0" y="1339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2045" r="0" b="-107934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8399" y="305145"/>
              <a:ext cx="7588837" cy="802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4"/>
                </a:lnSpc>
              </a:pPr>
              <a:r>
                <a:rPr lang="en-US" b="true" sz="3562" spc="92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Activities &amp; Highlights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339720"/>
              <a:ext cx="9691479" cy="6004263"/>
            </a:xfrm>
            <a:custGeom>
              <a:avLst/>
              <a:gdLst/>
              <a:ahLst/>
              <a:cxnLst/>
              <a:rect r="r" b="b" t="t" l="l"/>
              <a:pathLst>
                <a:path h="6004263" w="9691479">
                  <a:moveTo>
                    <a:pt x="0" y="0"/>
                  </a:moveTo>
                  <a:lnTo>
                    <a:pt x="9691479" y="0"/>
                  </a:lnTo>
                  <a:lnTo>
                    <a:pt x="9691479" y="6004263"/>
                  </a:lnTo>
                  <a:lnTo>
                    <a:pt x="0" y="6004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32019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73437" y="2464242"/>
              <a:ext cx="7694847" cy="4298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0215" indent="-290107" lvl="1">
                <a:lnSpc>
                  <a:spcPts val="435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📶Firs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t ESP32 activity: Blinking a light.</a:t>
              </a:r>
            </a:p>
            <a:p>
              <a:pPr algn="l" marL="580215" indent="-290107" lvl="1">
                <a:lnSpc>
                  <a:spcPts val="435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🧠U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sed AI to help de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sign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a cool 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we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bpage.</a:t>
              </a:r>
            </a:p>
            <a:p>
              <a:pPr algn="l" marL="580215" indent="-290107" lvl="1">
                <a:lnSpc>
                  <a:spcPts val="435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🌐Presented our</a:t>
              </a:r>
              <a:r>
                <a:rPr lang="en-US" sz="2687">
                  <a:solidFill>
                    <a:srgbClr val="000000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animated webpage hosted on the ESP32.</a:t>
              </a:r>
            </a:p>
            <a:p>
              <a:pPr algn="l">
                <a:lnSpc>
                  <a:spcPts val="435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88221" y="5941204"/>
            <a:ext cx="6471079" cy="3941294"/>
            <a:chOff x="0" y="0"/>
            <a:chExt cx="1002539" cy="6106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2539" cy="610610"/>
            </a:xfrm>
            <a:custGeom>
              <a:avLst/>
              <a:gdLst/>
              <a:ahLst/>
              <a:cxnLst/>
              <a:rect r="r" b="b" t="t" l="l"/>
              <a:pathLst>
                <a:path h="610610" w="1002539">
                  <a:moveTo>
                    <a:pt x="86140" y="0"/>
                  </a:moveTo>
                  <a:lnTo>
                    <a:pt x="916400" y="0"/>
                  </a:lnTo>
                  <a:cubicBezTo>
                    <a:pt x="963973" y="0"/>
                    <a:pt x="1002539" y="38566"/>
                    <a:pt x="1002539" y="86140"/>
                  </a:cubicBezTo>
                  <a:lnTo>
                    <a:pt x="1002539" y="524470"/>
                  </a:lnTo>
                  <a:cubicBezTo>
                    <a:pt x="1002539" y="572043"/>
                    <a:pt x="963973" y="610610"/>
                    <a:pt x="916400" y="610610"/>
                  </a:cubicBezTo>
                  <a:lnTo>
                    <a:pt x="86140" y="610610"/>
                  </a:lnTo>
                  <a:cubicBezTo>
                    <a:pt x="38566" y="610610"/>
                    <a:pt x="0" y="572043"/>
                    <a:pt x="0" y="524470"/>
                  </a:cubicBezTo>
                  <a:lnTo>
                    <a:pt x="0" y="86140"/>
                  </a:lnTo>
                  <a:cubicBezTo>
                    <a:pt x="0" y="38566"/>
                    <a:pt x="38566" y="0"/>
                    <a:pt x="86140" y="0"/>
                  </a:cubicBezTo>
                  <a:close/>
                </a:path>
              </a:pathLst>
            </a:custGeom>
            <a:blipFill>
              <a:blip r:embed="rId9"/>
              <a:stretch>
                <a:fillRect l="-5118" t="0" r="-5118" b="0"/>
              </a:stretch>
            </a:blipFill>
            <a:ln w="104775" cap="rnd">
              <a:solidFill>
                <a:srgbClr val="E6E4F0"/>
              </a:solidFill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2171700" y="2874026"/>
            <a:ext cx="10678684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Magic of ESP32 &amp; Web Servers 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8296" y="1999182"/>
            <a:ext cx="6437639" cy="628863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3225" t="0" r="-2322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6585253" y="1273563"/>
            <a:ext cx="2558747" cy="2186565"/>
          </a:xfrm>
          <a:custGeom>
            <a:avLst/>
            <a:gdLst/>
            <a:ahLst/>
            <a:cxnLst/>
            <a:rect r="r" b="b" t="t" l="l"/>
            <a:pathLst>
              <a:path h="2186565" w="2558747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4545" y="7149264"/>
            <a:ext cx="1450302" cy="1598529"/>
          </a:xfrm>
          <a:custGeom>
            <a:avLst/>
            <a:gdLst/>
            <a:ahLst/>
            <a:cxnLst/>
            <a:rect r="r" b="b" t="t" l="l"/>
            <a:pathLst>
              <a:path h="1598529" w="1450302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59193"/>
            <a:ext cx="7432518" cy="3694193"/>
          </a:xfrm>
          <a:custGeom>
            <a:avLst/>
            <a:gdLst/>
            <a:ahLst/>
            <a:cxnLst/>
            <a:rect r="r" b="b" t="t" l="l"/>
            <a:pathLst>
              <a:path h="3694193" w="7432518">
                <a:moveTo>
                  <a:pt x="0" y="0"/>
                </a:moveTo>
                <a:lnTo>
                  <a:pt x="7432518" y="0"/>
                </a:lnTo>
                <a:lnTo>
                  <a:pt x="7432518" y="3694194"/>
                </a:lnTo>
                <a:lnTo>
                  <a:pt x="0" y="3694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22219" y="4734990"/>
            <a:ext cx="7681369" cy="5552010"/>
          </a:xfrm>
          <a:custGeom>
            <a:avLst/>
            <a:gdLst/>
            <a:ahLst/>
            <a:cxnLst/>
            <a:rect r="r" b="b" t="t" l="l"/>
            <a:pathLst>
              <a:path h="5552010" w="7681369">
                <a:moveTo>
                  <a:pt x="0" y="0"/>
                </a:moveTo>
                <a:lnTo>
                  <a:pt x="7681369" y="0"/>
                </a:lnTo>
                <a:lnTo>
                  <a:pt x="7681369" y="5552010"/>
                </a:lnTo>
                <a:lnTo>
                  <a:pt x="0" y="5552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81738" y="823794"/>
            <a:ext cx="1303799" cy="2283601"/>
            <a:chOff x="0" y="0"/>
            <a:chExt cx="1738399" cy="30448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42759" y="-209550"/>
              <a:ext cx="1452880" cy="105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4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844296"/>
              <a:ext cx="1738399" cy="2200505"/>
            </a:xfrm>
            <a:custGeom>
              <a:avLst/>
              <a:gdLst/>
              <a:ahLst/>
              <a:cxnLst/>
              <a:rect r="r" b="b" t="t" l="l"/>
              <a:pathLst>
                <a:path h="2200505" w="1738399">
                  <a:moveTo>
                    <a:pt x="0" y="0"/>
                  </a:moveTo>
                  <a:lnTo>
                    <a:pt x="1738399" y="0"/>
                  </a:lnTo>
                  <a:lnTo>
                    <a:pt x="1738399" y="2200505"/>
                  </a:lnTo>
                  <a:lnTo>
                    <a:pt x="0" y="220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637937" y="2621929"/>
            <a:ext cx="6789453" cy="184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3"/>
              </a:lnSpc>
            </a:pPr>
            <a:r>
              <a:rPr lang="en-US" b="true" sz="59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</a:t>
            </a:r>
            <a:r>
              <a:rPr lang="en-US" b="true" sz="59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ep Dive into PID Control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23020" y="5553387"/>
            <a:ext cx="6479768" cy="3421984"/>
            <a:chOff x="0" y="0"/>
            <a:chExt cx="8639690" cy="45626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8639690" cy="72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3"/>
                </a:lnSpc>
              </a:pPr>
              <a:r>
                <a:rPr lang="en-US" b="true" sz="3188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we Learned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0700"/>
              <a:ext cx="8639690" cy="3621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Full</a:t>
              </a: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explanation of Proportional-Integral-Derivative (PID) control.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How PID logic creates highly efficient and stable systems.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Tuning PID values for optimal robot performance.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8296" y="1999182"/>
            <a:ext cx="6437639" cy="628863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3225" t="0" r="-2322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6585253" y="1273563"/>
            <a:ext cx="2558747" cy="2186565"/>
          </a:xfrm>
          <a:custGeom>
            <a:avLst/>
            <a:gdLst/>
            <a:ahLst/>
            <a:cxnLst/>
            <a:rect r="r" b="b" t="t" l="l"/>
            <a:pathLst>
              <a:path h="2186565" w="2558747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4545" y="7149264"/>
            <a:ext cx="1450302" cy="1598529"/>
          </a:xfrm>
          <a:custGeom>
            <a:avLst/>
            <a:gdLst/>
            <a:ahLst/>
            <a:cxnLst/>
            <a:rect r="r" b="b" t="t" l="l"/>
            <a:pathLst>
              <a:path h="1598529" w="1450302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59193"/>
            <a:ext cx="7432518" cy="3694193"/>
          </a:xfrm>
          <a:custGeom>
            <a:avLst/>
            <a:gdLst/>
            <a:ahLst/>
            <a:cxnLst/>
            <a:rect r="r" b="b" t="t" l="l"/>
            <a:pathLst>
              <a:path h="3694193" w="7432518">
                <a:moveTo>
                  <a:pt x="0" y="0"/>
                </a:moveTo>
                <a:lnTo>
                  <a:pt x="7432518" y="0"/>
                </a:lnTo>
                <a:lnTo>
                  <a:pt x="7432518" y="3694194"/>
                </a:lnTo>
                <a:lnTo>
                  <a:pt x="0" y="3694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22219" y="4734990"/>
            <a:ext cx="7681369" cy="5552010"/>
          </a:xfrm>
          <a:custGeom>
            <a:avLst/>
            <a:gdLst/>
            <a:ahLst/>
            <a:cxnLst/>
            <a:rect r="r" b="b" t="t" l="l"/>
            <a:pathLst>
              <a:path h="5552010" w="7681369">
                <a:moveTo>
                  <a:pt x="0" y="0"/>
                </a:moveTo>
                <a:lnTo>
                  <a:pt x="7681369" y="0"/>
                </a:lnTo>
                <a:lnTo>
                  <a:pt x="7681369" y="5552010"/>
                </a:lnTo>
                <a:lnTo>
                  <a:pt x="0" y="5552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81738" y="823794"/>
            <a:ext cx="1303799" cy="2283601"/>
            <a:chOff x="0" y="0"/>
            <a:chExt cx="1738399" cy="30448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42759" y="-209550"/>
              <a:ext cx="1452880" cy="105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4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844296"/>
              <a:ext cx="1738399" cy="2200505"/>
            </a:xfrm>
            <a:custGeom>
              <a:avLst/>
              <a:gdLst/>
              <a:ahLst/>
              <a:cxnLst/>
              <a:rect r="r" b="b" t="t" l="l"/>
              <a:pathLst>
                <a:path h="2200505" w="1738399">
                  <a:moveTo>
                    <a:pt x="0" y="0"/>
                  </a:moveTo>
                  <a:lnTo>
                    <a:pt x="1738399" y="0"/>
                  </a:lnTo>
                  <a:lnTo>
                    <a:pt x="1738399" y="2200505"/>
                  </a:lnTo>
                  <a:lnTo>
                    <a:pt x="0" y="220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637937" y="2621929"/>
            <a:ext cx="6789453" cy="184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3"/>
              </a:lnSpc>
            </a:pPr>
            <a:r>
              <a:rPr lang="en-US" b="true" sz="59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</a:t>
            </a:r>
            <a:r>
              <a:rPr lang="en-US" b="true" sz="59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ep Dive into PID Control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92779" y="6008882"/>
            <a:ext cx="6479768" cy="2510994"/>
            <a:chOff x="0" y="0"/>
            <a:chExt cx="8639690" cy="334799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8639690" cy="72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3"/>
                </a:lnSpc>
              </a:pPr>
              <a:r>
                <a:rPr lang="en-US" b="true" sz="3188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Activi</a:t>
              </a:r>
              <a:r>
                <a:rPr lang="en-US" b="true" sz="3188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ties &amp; Highlights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0700"/>
              <a:ext cx="8639690" cy="240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📈Built a PID</a:t>
              </a: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line-following bot.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🧠Gained a deep understanding of control theory.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🏅Kahoot quiz.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89528" y="1028700"/>
            <a:ext cx="8680458" cy="8081507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540" cy="5913120"/>
            </a:xfrm>
            <a:custGeom>
              <a:avLst/>
              <a:gdLst/>
              <a:ahLst/>
              <a:cxnLst/>
              <a:rect r="r" b="b" t="t" l="l"/>
              <a:pathLst>
                <a:path h="5913120" w="635254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3"/>
              <a:stretch>
                <a:fillRect l="-19812" t="0" r="-1981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4900" y="4259635"/>
            <a:ext cx="7353300" cy="2701925"/>
            <a:chOff x="0" y="0"/>
            <a:chExt cx="1936672" cy="7116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6672" cy="711618"/>
            </a:xfrm>
            <a:custGeom>
              <a:avLst/>
              <a:gdLst/>
              <a:ahLst/>
              <a:cxnLst/>
              <a:rect r="r" b="b" t="t" l="l"/>
              <a:pathLst>
                <a:path h="711618" w="1936672">
                  <a:moveTo>
                    <a:pt x="53695" y="0"/>
                  </a:moveTo>
                  <a:lnTo>
                    <a:pt x="1882976" y="0"/>
                  </a:lnTo>
                  <a:cubicBezTo>
                    <a:pt x="1897217" y="0"/>
                    <a:pt x="1910875" y="5657"/>
                    <a:pt x="1920945" y="15727"/>
                  </a:cubicBezTo>
                  <a:cubicBezTo>
                    <a:pt x="1931014" y="25797"/>
                    <a:pt x="1936672" y="39454"/>
                    <a:pt x="1936672" y="53695"/>
                  </a:cubicBezTo>
                  <a:lnTo>
                    <a:pt x="1936672" y="657923"/>
                  </a:lnTo>
                  <a:cubicBezTo>
                    <a:pt x="1936672" y="672164"/>
                    <a:pt x="1931014" y="685821"/>
                    <a:pt x="1920945" y="695891"/>
                  </a:cubicBezTo>
                  <a:cubicBezTo>
                    <a:pt x="1910875" y="705961"/>
                    <a:pt x="1897217" y="711618"/>
                    <a:pt x="1882976" y="711618"/>
                  </a:cubicBezTo>
                  <a:lnTo>
                    <a:pt x="53695" y="711618"/>
                  </a:lnTo>
                  <a:cubicBezTo>
                    <a:pt x="39454" y="711618"/>
                    <a:pt x="25797" y="705961"/>
                    <a:pt x="15727" y="695891"/>
                  </a:cubicBezTo>
                  <a:cubicBezTo>
                    <a:pt x="5657" y="685821"/>
                    <a:pt x="0" y="672164"/>
                    <a:pt x="0" y="657923"/>
                  </a:cubicBezTo>
                  <a:lnTo>
                    <a:pt x="0" y="53695"/>
                  </a:lnTo>
                  <a:cubicBezTo>
                    <a:pt x="0" y="39454"/>
                    <a:pt x="5657" y="25797"/>
                    <a:pt x="15727" y="15727"/>
                  </a:cubicBezTo>
                  <a:cubicBezTo>
                    <a:pt x="25797" y="5657"/>
                    <a:pt x="39454" y="0"/>
                    <a:pt x="53695" y="0"/>
                  </a:cubicBezTo>
                  <a:close/>
                </a:path>
              </a:pathLst>
            </a:custGeom>
            <a:solidFill>
              <a:srgbClr val="6C92E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936672" cy="806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900" y="7715305"/>
            <a:ext cx="8286750" cy="2278448"/>
            <a:chOff x="0" y="0"/>
            <a:chExt cx="2182519" cy="600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2519" cy="600085"/>
            </a:xfrm>
            <a:custGeom>
              <a:avLst/>
              <a:gdLst/>
              <a:ahLst/>
              <a:cxnLst/>
              <a:rect r="r" b="b" t="t" l="l"/>
              <a:pathLst>
                <a:path h="600085" w="2182519">
                  <a:moveTo>
                    <a:pt x="47647" y="0"/>
                  </a:moveTo>
                  <a:lnTo>
                    <a:pt x="2134872" y="0"/>
                  </a:lnTo>
                  <a:cubicBezTo>
                    <a:pt x="2147508" y="0"/>
                    <a:pt x="2159627" y="5020"/>
                    <a:pt x="2168563" y="13955"/>
                  </a:cubicBezTo>
                  <a:cubicBezTo>
                    <a:pt x="2177499" y="22891"/>
                    <a:pt x="2182519" y="35010"/>
                    <a:pt x="2182519" y="47647"/>
                  </a:cubicBezTo>
                  <a:lnTo>
                    <a:pt x="2182519" y="552438"/>
                  </a:lnTo>
                  <a:cubicBezTo>
                    <a:pt x="2182519" y="578753"/>
                    <a:pt x="2161186" y="600085"/>
                    <a:pt x="2134872" y="600085"/>
                  </a:cubicBezTo>
                  <a:lnTo>
                    <a:pt x="47647" y="600085"/>
                  </a:lnTo>
                  <a:cubicBezTo>
                    <a:pt x="21332" y="600085"/>
                    <a:pt x="0" y="578753"/>
                    <a:pt x="0" y="552438"/>
                  </a:cubicBezTo>
                  <a:lnTo>
                    <a:pt x="0" y="47647"/>
                  </a:lnTo>
                  <a:cubicBezTo>
                    <a:pt x="0" y="21332"/>
                    <a:pt x="21332" y="0"/>
                    <a:pt x="47647" y="0"/>
                  </a:cubicBezTo>
                  <a:close/>
                </a:path>
              </a:pathLst>
            </a:custGeom>
            <a:solidFill>
              <a:srgbClr val="6C92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82519" cy="695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707277"/>
            <a:ext cx="8115300" cy="219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Teamwork: Collaborating effectively on projects.</a:t>
            </a:r>
          </a:p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 Skills: Public speaking (Pick and Speech, Webpage presentation).</a:t>
            </a:r>
          </a:p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Adaptability: Quickly learning new concepts and tools (like AI for webpage design!).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50110"/>
            <a:ext cx="7505700" cy="255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Basic electronics components and circuit analysis.</a:t>
            </a:r>
          </a:p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Microcontroller programming (Arduino Nano, ESP32).</a:t>
            </a:r>
          </a:p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integration and motor control.</a:t>
            </a:r>
          </a:p>
          <a:p>
            <a:pPr algn="l" marL="539749" indent="-269875" lvl="1">
              <a:lnSpc>
                <a:spcPts val="28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 spc="5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PID Control implementation for precision.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5300" y="7085385"/>
            <a:ext cx="2495550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0"/>
              </a:lnSpc>
              <a:spcBef>
                <a:spcPct val="0"/>
              </a:spcBef>
            </a:pPr>
            <a:r>
              <a:rPr lang="en-US" b="true" sz="3200" spc="134" strike="noStrike" u="none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Soft Skills: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5300" y="3594666"/>
            <a:ext cx="3886200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0"/>
              </a:lnSpc>
              <a:spcBef>
                <a:spcPct val="0"/>
              </a:spcBef>
            </a:pPr>
            <a:r>
              <a:rPr lang="en-US" b="true" sz="3200" spc="134" strike="noStrike" u="none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Skills: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746051"/>
            <a:ext cx="81915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 spc="2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Learnings &amp; Skill Development 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1123" y="1217877"/>
            <a:ext cx="3621078" cy="362106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94332" y="-477979"/>
            <a:ext cx="8254835" cy="825480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579" t="0" r="-3657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71467" y="5095875"/>
            <a:ext cx="4298032" cy="429801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3278" t="-7194" r="-46155" b="-498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08357" y="2452224"/>
            <a:ext cx="7942767" cy="6432230"/>
            <a:chOff x="0" y="0"/>
            <a:chExt cx="10590356" cy="857630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2938276"/>
              <a:ext cx="10590356" cy="5638031"/>
              <a:chOff x="0" y="0"/>
              <a:chExt cx="2091922" cy="111368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091922" cy="1113685"/>
              </a:xfrm>
              <a:custGeom>
                <a:avLst/>
                <a:gdLst/>
                <a:ahLst/>
                <a:cxnLst/>
                <a:rect r="r" b="b" t="t" l="l"/>
                <a:pathLst>
                  <a:path h="1113685" w="2091922">
                    <a:moveTo>
                      <a:pt x="49710" y="0"/>
                    </a:moveTo>
                    <a:lnTo>
                      <a:pt x="2042212" y="0"/>
                    </a:lnTo>
                    <a:cubicBezTo>
                      <a:pt x="2055396" y="0"/>
                      <a:pt x="2068040" y="5237"/>
                      <a:pt x="2077362" y="14560"/>
                    </a:cubicBezTo>
                    <a:cubicBezTo>
                      <a:pt x="2086685" y="23882"/>
                      <a:pt x="2091922" y="36526"/>
                      <a:pt x="2091922" y="49710"/>
                    </a:cubicBezTo>
                    <a:lnTo>
                      <a:pt x="2091922" y="1063975"/>
                    </a:lnTo>
                    <a:cubicBezTo>
                      <a:pt x="2091922" y="1077159"/>
                      <a:pt x="2086685" y="1089803"/>
                      <a:pt x="2077362" y="1099125"/>
                    </a:cubicBezTo>
                    <a:cubicBezTo>
                      <a:pt x="2068040" y="1108448"/>
                      <a:pt x="2055396" y="1113685"/>
                      <a:pt x="2042212" y="1113685"/>
                    </a:cubicBezTo>
                    <a:lnTo>
                      <a:pt x="49710" y="1113685"/>
                    </a:lnTo>
                    <a:cubicBezTo>
                      <a:pt x="36526" y="1113685"/>
                      <a:pt x="23882" y="1108448"/>
                      <a:pt x="14560" y="1099125"/>
                    </a:cubicBezTo>
                    <a:cubicBezTo>
                      <a:pt x="5237" y="1089803"/>
                      <a:pt x="0" y="1077159"/>
                      <a:pt x="0" y="1063975"/>
                    </a:cubicBezTo>
                    <a:lnTo>
                      <a:pt x="0" y="49710"/>
                    </a:lnTo>
                    <a:cubicBezTo>
                      <a:pt x="0" y="36526"/>
                      <a:pt x="5237" y="23882"/>
                      <a:pt x="14560" y="14560"/>
                    </a:cubicBezTo>
                    <a:cubicBezTo>
                      <a:pt x="23882" y="5237"/>
                      <a:pt x="36526" y="0"/>
                      <a:pt x="49710" y="0"/>
                    </a:cubicBezTo>
                    <a:close/>
                  </a:path>
                </a:pathLst>
              </a:custGeom>
              <a:solidFill>
                <a:srgbClr val="B9182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0"/>
                <a:ext cx="2091922" cy="1208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81000" y="47625"/>
              <a:ext cx="8996965" cy="219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61"/>
                </a:lnSpc>
                <a:spcBef>
                  <a:spcPct val="0"/>
                </a:spcBef>
              </a:pPr>
              <a:r>
                <a:rPr lang="en-US" b="true" sz="5783" u="none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Memorable Moments &amp; Enjoyment 🎉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871601"/>
              <a:ext cx="10590356" cy="5465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23261" indent="-361630" lvl="1">
                <a:lnSpc>
                  <a:spcPts val="4689"/>
                </a:lnSpc>
                <a:buFont typeface="Arial"/>
                <a:buChar char="•"/>
              </a:pPr>
              <a:r>
                <a:rPr lang="en-US" b="true" sz="3349">
                  <a:solidFill>
                    <a:srgbClr val="FFDE59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Bot Races:</a:t>
              </a:r>
              <a:r>
                <a:rPr lang="en-US" sz="3349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 The thrill of competition and seeing our hard work pay off.</a:t>
              </a:r>
            </a:p>
            <a:p>
              <a:pPr algn="l" marL="723261" indent="-361630" lvl="1">
                <a:lnSpc>
                  <a:spcPts val="4689"/>
                </a:lnSpc>
                <a:buFont typeface="Arial"/>
                <a:buChar char="•"/>
              </a:pPr>
              <a:r>
                <a:rPr lang="en-US" b="true" sz="3349">
                  <a:solidFill>
                    <a:srgbClr val="FFDE59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Kahoot Quizzes: </a:t>
              </a:r>
              <a:r>
                <a:rPr lang="en-US" sz="3349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A fun and engaging way to review learning each day.</a:t>
              </a:r>
            </a:p>
            <a:p>
              <a:pPr algn="l" marL="723261" indent="-361630" lvl="1">
                <a:lnSpc>
                  <a:spcPts val="46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49" u="none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Presenting our AI-generated webpage hosted on ESP32 – a true highlight!</a:t>
              </a:r>
            </a:p>
            <a:p>
              <a:pPr algn="l" marL="723261" indent="-361630" lvl="1">
                <a:lnSpc>
                  <a:spcPts val="46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3349" u="none">
                  <a:solidFill>
                    <a:srgbClr val="FFDE59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Leadboard: </a:t>
              </a:r>
              <a:r>
                <a:rPr lang="en-US" b="true" sz="3349" u="none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From 10 to 5</a:t>
              </a:r>
              <a:r>
                <a:rPr lang="en-US" b="true" sz="3349" u="none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th</a:t>
              </a:r>
              <a:r>
                <a:rPr lang="en-US" b="true" sz="3349" u="none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 place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89865" y="2744366"/>
            <a:ext cx="8898135" cy="5209078"/>
            <a:chOff x="0" y="0"/>
            <a:chExt cx="11864180" cy="69454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42361" y="-9525"/>
              <a:ext cx="9959668" cy="15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35"/>
                </a:lnSpc>
              </a:pPr>
              <a:r>
                <a:rPr lang="en-US" b="true" sz="7862">
                  <a:solidFill>
                    <a:srgbClr val="FFFFFF"/>
                  </a:solidFill>
                  <a:latin typeface="Decalotype Bold"/>
                  <a:ea typeface="Decalotype Bold"/>
                  <a:cs typeface="Decalotype Bold"/>
                  <a:sym typeface="Decalotype Bold"/>
                </a:rPr>
                <a:t>Conclusion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42341"/>
              <a:ext cx="11864180" cy="460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5499" indent="-382750" lvl="1">
                <a:lnSpc>
                  <a:spcPts val="4609"/>
                </a:lnSpc>
                <a:buFont typeface="Arial"/>
                <a:buChar char="•"/>
              </a:pPr>
              <a:r>
                <a:rPr lang="en-US" sz="3545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Bootcamp was an amazing and unforgettable journey.</a:t>
              </a:r>
            </a:p>
            <a:p>
              <a:pPr algn="l" marL="765499" indent="-382750" lvl="1">
                <a:lnSpc>
                  <a:spcPts val="4609"/>
                </a:lnSpc>
                <a:buFont typeface="Arial"/>
                <a:buChar char="•"/>
              </a:pPr>
              <a:r>
                <a:rPr lang="en-US" sz="3545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Learned many new skills with hands-on practice.</a:t>
              </a:r>
            </a:p>
            <a:p>
              <a:pPr algn="l" marL="765499" indent="-382750" lvl="1">
                <a:lnSpc>
                  <a:spcPts val="4609"/>
                </a:lnSpc>
                <a:buFont typeface="Arial"/>
                <a:buChar char="•"/>
              </a:pPr>
              <a:r>
                <a:rPr lang="en-US" sz="3545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Enjoyed every moments</a:t>
              </a:r>
            </a:p>
            <a:p>
              <a:pPr algn="l" marL="765499" indent="-382750" lvl="1">
                <a:lnSpc>
                  <a:spcPts val="4609"/>
                </a:lnSpc>
                <a:buFont typeface="Arial"/>
                <a:buChar char="•"/>
              </a:pPr>
              <a:r>
                <a:rPr lang="en-US" sz="3545">
                  <a:solidFill>
                    <a:srgbClr val="FFFFFF"/>
                  </a:solidFill>
                  <a:latin typeface="Decalotype"/>
                  <a:ea typeface="Decalotype"/>
                  <a:cs typeface="Decalotype"/>
                  <a:sym typeface="Decalotype"/>
                </a:rPr>
                <a:t>Thanks to sir for guidance &amp; support.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342361" y="2021395"/>
              <a:ext cx="6149668" cy="0"/>
            </a:xfrm>
            <a:prstGeom prst="line">
              <a:avLst/>
            </a:prstGeom>
            <a:ln cap="rnd" w="12700">
              <a:solidFill>
                <a:srgbClr val="FDC00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5370" y="0"/>
            <a:ext cx="17259300" cy="10355580"/>
            <a:chOff x="0" y="0"/>
            <a:chExt cx="6350000" cy="381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10000" t="0" r="-1000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3563" y="8855081"/>
            <a:ext cx="1825272" cy="806438"/>
          </a:xfrm>
          <a:custGeom>
            <a:avLst/>
            <a:gdLst/>
            <a:ahLst/>
            <a:cxnLst/>
            <a:rect r="r" b="b" t="t" l="l"/>
            <a:pathLst>
              <a:path h="806438" w="1825272">
                <a:moveTo>
                  <a:pt x="0" y="0"/>
                </a:moveTo>
                <a:lnTo>
                  <a:pt x="1825272" y="0"/>
                </a:lnTo>
                <a:lnTo>
                  <a:pt x="1825272" y="806438"/>
                </a:lnTo>
                <a:lnTo>
                  <a:pt x="0" y="80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542708"/>
            <a:ext cx="8940852" cy="1243450"/>
            <a:chOff x="0" y="0"/>
            <a:chExt cx="14620766" cy="20333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20766" cy="2033385"/>
            </a:xfrm>
            <a:custGeom>
              <a:avLst/>
              <a:gdLst/>
              <a:ahLst/>
              <a:cxnLst/>
              <a:rect r="r" b="b" t="t" l="l"/>
              <a:pathLst>
                <a:path h="2033385" w="14620766">
                  <a:moveTo>
                    <a:pt x="1365112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1016692"/>
                  </a:cubicBezTo>
                  <a:cubicBezTo>
                    <a:pt x="0" y="1598410"/>
                    <a:pt x="434975" y="2033385"/>
                    <a:pt x="969645" y="2033385"/>
                  </a:cubicBezTo>
                  <a:lnTo>
                    <a:pt x="13651122" y="2033385"/>
                  </a:lnTo>
                  <a:cubicBezTo>
                    <a:pt x="14185791" y="2033385"/>
                    <a:pt x="14620766" y="1598410"/>
                    <a:pt x="14620766" y="1016692"/>
                  </a:cubicBezTo>
                  <a:cubicBezTo>
                    <a:pt x="14620766" y="434975"/>
                    <a:pt x="14185791" y="0"/>
                    <a:pt x="13651122" y="0"/>
                  </a:cubicBezTo>
                  <a:close/>
                  <a:moveTo>
                    <a:pt x="13651122" y="2007985"/>
                  </a:moveTo>
                  <a:lnTo>
                    <a:pt x="969645" y="2007985"/>
                  </a:lnTo>
                  <a:cubicBezTo>
                    <a:pt x="448945" y="2007985"/>
                    <a:pt x="25400" y="1584440"/>
                    <a:pt x="25400" y="1016692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3651122" y="25400"/>
                  </a:lnTo>
                  <a:cubicBezTo>
                    <a:pt x="14171822" y="25400"/>
                    <a:pt x="14595366" y="448945"/>
                    <a:pt x="14595366" y="1016692"/>
                  </a:cubicBezTo>
                  <a:cubicBezTo>
                    <a:pt x="14595366" y="1584440"/>
                    <a:pt x="14171822" y="2007985"/>
                    <a:pt x="13651122" y="2007985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588459" y="2328355"/>
            <a:ext cx="7699541" cy="5630289"/>
          </a:xfrm>
          <a:custGeom>
            <a:avLst/>
            <a:gdLst/>
            <a:ahLst/>
            <a:cxnLst/>
            <a:rect r="r" b="b" t="t" l="l"/>
            <a:pathLst>
              <a:path h="5630289" w="7699541">
                <a:moveTo>
                  <a:pt x="0" y="0"/>
                </a:moveTo>
                <a:lnTo>
                  <a:pt x="7699541" y="0"/>
                </a:lnTo>
                <a:lnTo>
                  <a:pt x="7699541" y="5630290"/>
                </a:lnTo>
                <a:lnTo>
                  <a:pt x="0" y="5630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8493" y="5730331"/>
            <a:ext cx="8121267" cy="73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35"/>
              </a:lnSpc>
              <a:spcBef>
                <a:spcPct val="0"/>
              </a:spcBef>
            </a:pPr>
            <a:r>
              <a:rPr lang="en-US" b="true" sz="409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  <a:hlinkClick r:id="rId8" tooltip="https://www.canva.com/postcards/"/>
              </a:rPr>
              <a:t>Team  10 Minutes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304" y="3133116"/>
            <a:ext cx="8970877" cy="154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4"/>
              </a:lnSpc>
              <a:spcBef>
                <a:spcPct val="0"/>
              </a:spcBef>
            </a:pPr>
            <a:r>
              <a:rPr lang="en-US" b="true" sz="554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“Learning by Doing is the Best Way to Learn”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733" y="5219333"/>
            <a:ext cx="6699648" cy="4463640"/>
          </a:xfrm>
          <a:custGeom>
            <a:avLst/>
            <a:gdLst/>
            <a:ahLst/>
            <a:cxnLst/>
            <a:rect r="r" b="b" t="t" l="l"/>
            <a:pathLst>
              <a:path h="4463640" w="6699648">
                <a:moveTo>
                  <a:pt x="0" y="0"/>
                </a:moveTo>
                <a:lnTo>
                  <a:pt x="6699648" y="0"/>
                </a:lnTo>
                <a:lnTo>
                  <a:pt x="6699648" y="4463640"/>
                </a:lnTo>
                <a:lnTo>
                  <a:pt x="0" y="446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2324783" y="2822101"/>
            <a:ext cx="3421380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7722" y="3715003"/>
            <a:ext cx="9179011" cy="604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Th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 bootcamp was a 6-day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hands-on learning journey.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Lea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rned from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basic electronics to building &amp; programming bots.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Ac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tivities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,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quizzes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,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races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&amp;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presentations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ma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d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 it fun and competitive.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Gained both </a:t>
            </a: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technical skills and teamwork experience.</a:t>
            </a:r>
          </a:p>
          <a:p>
            <a:pPr algn="l">
              <a:lnSpc>
                <a:spcPts val="53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851112" cy="8229600"/>
            <a:chOff x="0" y="0"/>
            <a:chExt cx="364803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8030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48030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64803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501389">
            <a:off x="73618" y="904960"/>
            <a:ext cx="3503870" cy="1125618"/>
          </a:xfrm>
          <a:custGeom>
            <a:avLst/>
            <a:gdLst/>
            <a:ahLst/>
            <a:cxnLst/>
            <a:rect r="r" b="b" t="t" l="l"/>
            <a:pathLst>
              <a:path h="1125618" w="3503870">
                <a:moveTo>
                  <a:pt x="0" y="0"/>
                </a:moveTo>
                <a:lnTo>
                  <a:pt x="3503870" y="0"/>
                </a:lnTo>
                <a:lnTo>
                  <a:pt x="3503870" y="1125619"/>
                </a:lnTo>
                <a:lnTo>
                  <a:pt x="0" y="112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3367" y="5947504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286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4210741" y="1604814"/>
            <a:ext cx="7487030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Building the Foundation</a:t>
            </a:r>
          </a:p>
          <a:p>
            <a:pPr algn="ctr">
              <a:lnSpc>
                <a:spcPts val="680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1234" y="2753945"/>
            <a:ext cx="11435317" cy="567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  <a:spcBef>
                <a:spcPct val="0"/>
              </a:spcBef>
            </a:pPr>
            <a:r>
              <a:rPr lang="en-US" b="true" sz="42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</a:t>
            </a:r>
            <a:r>
              <a:rPr lang="en-US" b="true" sz="42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Learned :</a:t>
            </a:r>
          </a:p>
          <a:p>
            <a:pPr algn="l" marL="848037" indent="-424018" lvl="1">
              <a:lnSpc>
                <a:spcPts val="6363"/>
              </a:lnSpc>
              <a:spcBef>
                <a:spcPct val="0"/>
              </a:spcBef>
              <a:buFont typeface="Arial"/>
              <a:buChar char="•"/>
            </a:pP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concepts of </a:t>
            </a:r>
            <a:r>
              <a:rPr lang="en-US" b="true" sz="3927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Voltage, Current, and Resistance.</a:t>
            </a:r>
          </a:p>
          <a:p>
            <a:pPr algn="l" marL="848037" indent="-424018" lvl="1">
              <a:lnSpc>
                <a:spcPts val="6363"/>
              </a:lnSpc>
              <a:spcBef>
                <a:spcPct val="0"/>
              </a:spcBef>
              <a:buFont typeface="Arial"/>
              <a:buChar char="•"/>
            </a:pP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ati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fu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nction o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pon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nts.</a:t>
            </a:r>
          </a:p>
          <a:p>
            <a:pPr algn="l" marL="863599" indent="-431800" lvl="1">
              <a:lnSpc>
                <a:spcPts val="647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basic circu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ts.</a:t>
            </a:r>
          </a:p>
          <a:p>
            <a:pPr algn="l">
              <a:lnSpc>
                <a:spcPts val="63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851112" cy="8229600"/>
            <a:chOff x="0" y="0"/>
            <a:chExt cx="364803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8030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48030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64803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501389">
            <a:off x="73618" y="904960"/>
            <a:ext cx="3503870" cy="1125618"/>
          </a:xfrm>
          <a:custGeom>
            <a:avLst/>
            <a:gdLst/>
            <a:ahLst/>
            <a:cxnLst/>
            <a:rect r="r" b="b" t="t" l="l"/>
            <a:pathLst>
              <a:path h="1125618" w="3503870">
                <a:moveTo>
                  <a:pt x="0" y="0"/>
                </a:moveTo>
                <a:lnTo>
                  <a:pt x="3503870" y="0"/>
                </a:lnTo>
                <a:lnTo>
                  <a:pt x="3503870" y="1125619"/>
                </a:lnTo>
                <a:lnTo>
                  <a:pt x="0" y="112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4026" y="6553274"/>
            <a:ext cx="6158996" cy="3464436"/>
          </a:xfrm>
          <a:custGeom>
            <a:avLst/>
            <a:gdLst/>
            <a:ahLst/>
            <a:cxnLst/>
            <a:rect r="r" b="b" t="t" l="l"/>
            <a:pathLst>
              <a:path h="3464436" w="6158996">
                <a:moveTo>
                  <a:pt x="0" y="0"/>
                </a:moveTo>
                <a:lnTo>
                  <a:pt x="6158997" y="0"/>
                </a:lnTo>
                <a:lnTo>
                  <a:pt x="6158997" y="3464435"/>
                </a:lnTo>
                <a:lnTo>
                  <a:pt x="0" y="3464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3335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3546125" y="1481129"/>
            <a:ext cx="8816263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Building the Foundation</a:t>
            </a:r>
          </a:p>
          <a:p>
            <a:pPr algn="ctr">
              <a:lnSpc>
                <a:spcPts val="680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1234" y="2689842"/>
            <a:ext cx="9673953" cy="6815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7"/>
              </a:lnSpc>
              <a:spcBef>
                <a:spcPct val="0"/>
              </a:spcBef>
            </a:pPr>
            <a:r>
              <a:rPr lang="en-US" b="true" sz="36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Activities</a:t>
            </a:r>
            <a:r>
              <a:rPr lang="en-US" b="true" sz="36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Highlights:</a:t>
            </a:r>
          </a:p>
          <a:p>
            <a:pPr algn="l" marL="717415" indent="-358708" lvl="1">
              <a:lnSpc>
                <a:spcPts val="5383"/>
              </a:lnSpc>
              <a:spcBef>
                <a:spcPct val="0"/>
              </a:spcBef>
              <a:buFont typeface="Arial"/>
              <a:buChar char="•"/>
            </a:pP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Engaging </a:t>
            </a:r>
            <a:r>
              <a:rPr lang="en-US" b="true" sz="3322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hands-on activities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grasp concepts.</a:t>
            </a:r>
          </a:p>
          <a:p>
            <a:pPr algn="l" marL="717415" indent="-358708" lvl="1">
              <a:lnSpc>
                <a:spcPts val="5383"/>
              </a:lnSpc>
              <a:spcBef>
                <a:spcPct val="0"/>
              </a:spcBef>
              <a:buFont typeface="Arial"/>
              <a:buChar char="•"/>
            </a:pP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</a:t>
            </a:r>
            <a:r>
              <a:rPr lang="en-US" b="true" sz="3322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Kahoot Quiz 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 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owle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717415" indent="-358708" lvl="1">
              <a:lnSpc>
                <a:spcPts val="538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22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322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res</a:t>
            </a:r>
            <a:r>
              <a:rPr lang="en-US" b="true" sz="3322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entation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"Fast Competi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tive PID Line-Following Ro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bot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pon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 Selection &amp; System Desig</a:t>
            </a:r>
            <a:r>
              <a:rPr lang="en-US" sz="3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n" – setting the stage for what was to come!</a:t>
            </a:r>
          </a:p>
          <a:p>
            <a:pPr algn="l">
              <a:lnSpc>
                <a:spcPts val="53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76733" y="5219333"/>
            <a:ext cx="6699648" cy="4463640"/>
          </a:xfrm>
          <a:custGeom>
            <a:avLst/>
            <a:gdLst/>
            <a:ahLst/>
            <a:cxnLst/>
            <a:rect r="r" b="b" t="t" l="l"/>
            <a:pathLst>
              <a:path h="4463640" w="6699648">
                <a:moveTo>
                  <a:pt x="0" y="0"/>
                </a:moveTo>
                <a:lnTo>
                  <a:pt x="6699648" y="0"/>
                </a:lnTo>
                <a:lnTo>
                  <a:pt x="6699648" y="4463640"/>
                </a:lnTo>
                <a:lnTo>
                  <a:pt x="0" y="446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-1609823">
            <a:off x="1289524" y="1110175"/>
            <a:ext cx="1806771" cy="2057400"/>
          </a:xfrm>
          <a:custGeom>
            <a:avLst/>
            <a:gdLst/>
            <a:ahLst/>
            <a:cxnLst/>
            <a:rect r="r" b="b" t="t" l="l"/>
            <a:pathLst>
              <a:path h="2057400" w="1806771">
                <a:moveTo>
                  <a:pt x="0" y="0"/>
                </a:moveTo>
                <a:lnTo>
                  <a:pt x="1806771" y="0"/>
                </a:lnTo>
                <a:lnTo>
                  <a:pt x="180677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92909" y="4991720"/>
            <a:ext cx="9179011" cy="469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De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ep dive into how robots move and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per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ce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ive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h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i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r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en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vi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r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onment.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Actuators: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Motors (DC, servo), t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h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eir function, and control.</a:t>
            </a:r>
          </a:p>
          <a:p>
            <a:pPr algn="l" marL="712470" indent="-356235" lvl="1">
              <a:lnSpc>
                <a:spcPts val="534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Sensors: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Unde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rs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anding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differ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en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ty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pe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s</a:t>
            </a:r>
            <a:r>
              <a:rPr lang="en-US" sz="3300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(IR, ultrasonic) and their applications in robotics.</a:t>
            </a:r>
          </a:p>
          <a:p>
            <a:pPr algn="l">
              <a:lnSpc>
                <a:spcPts val="534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86606" y="2938415"/>
            <a:ext cx="9555480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rstanding the Robot's Core 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7154" y="4096942"/>
            <a:ext cx="5408881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Learned:</a:t>
            </a:r>
          </a:p>
        </p:txBody>
      </p:sp>
      <p:sp>
        <p:nvSpPr>
          <p:cNvPr name="TextBox 12" id="12"/>
          <p:cNvSpPr txBox="true"/>
          <p:nvPr/>
        </p:nvSpPr>
        <p:spPr>
          <a:xfrm rot="-1744320">
            <a:off x="1528124" y="2044714"/>
            <a:ext cx="1833506" cy="103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b="true" sz="3562" spc="1125">
                <a:solidFill>
                  <a:srgbClr val="B91823"/>
                </a:solidFill>
                <a:latin typeface="Poppins Bold"/>
                <a:ea typeface="Poppins Bold"/>
                <a:cs typeface="Poppins Bold"/>
                <a:sym typeface="Poppins Bold"/>
              </a:rPr>
              <a:t>Day</a:t>
            </a:r>
          </a:p>
          <a:p>
            <a:pPr algn="ctr">
              <a:lnSpc>
                <a:spcPts val="3989"/>
              </a:lnSpc>
            </a:pPr>
            <a:r>
              <a:rPr lang="en-US" b="true" sz="3562" spc="1125">
                <a:solidFill>
                  <a:srgbClr val="B91823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86606" y="2938415"/>
            <a:ext cx="9555480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rstanding the Robot's Core 🤖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2471" y="813174"/>
            <a:ext cx="2576309" cy="2651402"/>
            <a:chOff x="0" y="0"/>
            <a:chExt cx="3435078" cy="3535202"/>
          </a:xfrm>
        </p:grpSpPr>
        <p:sp>
          <p:nvSpPr>
            <p:cNvPr name="Freeform 9" id="9"/>
            <p:cNvSpPr/>
            <p:nvPr/>
          </p:nvSpPr>
          <p:spPr>
            <a:xfrm flipH="false" flipV="false" rot="-1609823">
              <a:off x="489403" y="396001"/>
              <a:ext cx="2409028" cy="2743200"/>
            </a:xfrm>
            <a:custGeom>
              <a:avLst/>
              <a:gdLst/>
              <a:ahLst/>
              <a:cxnLst/>
              <a:rect r="r" b="b" t="t" l="l"/>
              <a:pathLst>
                <a:path h="2743200" w="2409028">
                  <a:moveTo>
                    <a:pt x="0" y="0"/>
                  </a:moveTo>
                  <a:lnTo>
                    <a:pt x="2409028" y="0"/>
                  </a:lnTo>
                  <a:lnTo>
                    <a:pt x="2409028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-1744320">
              <a:off x="807537" y="1642053"/>
              <a:ext cx="2444675" cy="138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  <a:p>
              <a:pPr algn="ctr">
                <a:lnSpc>
                  <a:spcPts val="3989"/>
                </a:lnSpc>
              </a:pPr>
              <a:r>
                <a:rPr lang="en-US" b="true" sz="3562" spc="1125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26445" y="5787803"/>
            <a:ext cx="6413789" cy="4273187"/>
          </a:xfrm>
          <a:custGeom>
            <a:avLst/>
            <a:gdLst/>
            <a:ahLst/>
            <a:cxnLst/>
            <a:rect r="r" b="b" t="t" l="l"/>
            <a:pathLst>
              <a:path h="4273187" w="6413789">
                <a:moveTo>
                  <a:pt x="0" y="0"/>
                </a:moveTo>
                <a:lnTo>
                  <a:pt x="6413789" y="0"/>
                </a:lnTo>
                <a:lnTo>
                  <a:pt x="6413789" y="4273188"/>
                </a:lnTo>
                <a:lnTo>
                  <a:pt x="0" y="427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524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2192909" y="4991720"/>
            <a:ext cx="9236312" cy="412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494" indent="-366247" lvl="1">
              <a:lnSpc>
                <a:spcPts val="5496"/>
              </a:lnSpc>
              <a:spcBef>
                <a:spcPct val="0"/>
              </a:spcBef>
              <a:buFont typeface="Arial"/>
              <a:buChar char="•"/>
            </a:pP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M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ore </a:t>
            </a:r>
            <a:r>
              <a:rPr lang="en-US" b="true" sz="3392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interactive sessions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 to see t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h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ese components in action.</a:t>
            </a:r>
          </a:p>
          <a:p>
            <a:pPr algn="l" marL="732494" indent="-366247" lvl="1">
              <a:lnSpc>
                <a:spcPts val="5496"/>
              </a:lnSpc>
              <a:spcBef>
                <a:spcPct val="0"/>
              </a:spcBef>
              <a:buFont typeface="Arial"/>
              <a:buChar char="•"/>
            </a:pP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Ano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the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r excit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ing</a:t>
            </a:r>
            <a:r>
              <a:rPr lang="en-US" b="true" sz="3392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Kahoot Quiz!</a:t>
            </a:r>
          </a:p>
          <a:p>
            <a:pPr algn="l" marL="732494" indent="-366247" lvl="1">
              <a:lnSpc>
                <a:spcPts val="549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2">
                <a:solidFill>
                  <a:srgbClr val="FFDE59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"Pick and Speech" </a:t>
            </a:r>
            <a:r>
              <a:rPr lang="en-US" sz="3392">
                <a:solidFill>
                  <a:srgbClr val="FFFFFF"/>
                </a:solidFill>
                <a:latin typeface="Decalotype"/>
                <a:ea typeface="Decalotype"/>
                <a:cs typeface="Decalotype"/>
                <a:sym typeface="Decalotype"/>
              </a:rPr>
              <a:t>challenge: Fostering quick thinking and presentation skills.</a:t>
            </a:r>
          </a:p>
          <a:p>
            <a:pPr algn="l">
              <a:lnSpc>
                <a:spcPts val="549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977154" y="4096942"/>
            <a:ext cx="6647131" cy="842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4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Activities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Highlights: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8296" y="1999182"/>
            <a:ext cx="6437639" cy="628863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38556" t="0" r="-3855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6585253" y="1273563"/>
            <a:ext cx="2558747" cy="2186565"/>
          </a:xfrm>
          <a:custGeom>
            <a:avLst/>
            <a:gdLst/>
            <a:ahLst/>
            <a:cxnLst/>
            <a:rect r="r" b="b" t="t" l="l"/>
            <a:pathLst>
              <a:path h="2186565" w="2558747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4545" y="7149264"/>
            <a:ext cx="1450302" cy="1598529"/>
          </a:xfrm>
          <a:custGeom>
            <a:avLst/>
            <a:gdLst/>
            <a:ahLst/>
            <a:cxnLst/>
            <a:rect r="r" b="b" t="t" l="l"/>
            <a:pathLst>
              <a:path h="1598529" w="1450302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59193"/>
            <a:ext cx="7432518" cy="3694193"/>
          </a:xfrm>
          <a:custGeom>
            <a:avLst/>
            <a:gdLst/>
            <a:ahLst/>
            <a:cxnLst/>
            <a:rect r="r" b="b" t="t" l="l"/>
            <a:pathLst>
              <a:path h="3694193" w="7432518">
                <a:moveTo>
                  <a:pt x="0" y="0"/>
                </a:moveTo>
                <a:lnTo>
                  <a:pt x="7432518" y="0"/>
                </a:lnTo>
                <a:lnTo>
                  <a:pt x="7432518" y="3694194"/>
                </a:lnTo>
                <a:lnTo>
                  <a:pt x="0" y="3694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22219" y="4734990"/>
            <a:ext cx="7681369" cy="5552010"/>
          </a:xfrm>
          <a:custGeom>
            <a:avLst/>
            <a:gdLst/>
            <a:ahLst/>
            <a:cxnLst/>
            <a:rect r="r" b="b" t="t" l="l"/>
            <a:pathLst>
              <a:path h="5552010" w="7681369">
                <a:moveTo>
                  <a:pt x="0" y="0"/>
                </a:moveTo>
                <a:lnTo>
                  <a:pt x="7681369" y="0"/>
                </a:lnTo>
                <a:lnTo>
                  <a:pt x="7681369" y="5552010"/>
                </a:lnTo>
                <a:lnTo>
                  <a:pt x="0" y="5552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81738" y="823794"/>
            <a:ext cx="1303799" cy="2350776"/>
            <a:chOff x="0" y="0"/>
            <a:chExt cx="1738399" cy="313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933864"/>
              <a:ext cx="1738399" cy="2200505"/>
            </a:xfrm>
            <a:custGeom>
              <a:avLst/>
              <a:gdLst/>
              <a:ahLst/>
              <a:cxnLst/>
              <a:rect r="r" b="b" t="t" l="l"/>
              <a:pathLst>
                <a:path h="2200505" w="1738399">
                  <a:moveTo>
                    <a:pt x="0" y="0"/>
                  </a:moveTo>
                  <a:lnTo>
                    <a:pt x="1738399" y="0"/>
                  </a:lnTo>
                  <a:lnTo>
                    <a:pt x="1738399" y="2200505"/>
                  </a:lnTo>
                  <a:lnTo>
                    <a:pt x="0" y="220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2759" y="-209550"/>
              <a:ext cx="1452880" cy="105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4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637937" y="2631454"/>
            <a:ext cx="6592401" cy="164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21"/>
              </a:lnSpc>
            </a:pPr>
            <a:r>
              <a:rPr lang="en-US" b="true" sz="526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First Steps with Arduino Nano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23020" y="5553387"/>
            <a:ext cx="6479768" cy="3421984"/>
            <a:chOff x="0" y="0"/>
            <a:chExt cx="8639690" cy="45626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85725"/>
              <a:ext cx="8639690" cy="729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63"/>
                </a:lnSpc>
              </a:pPr>
              <a:r>
                <a:rPr lang="en-US" b="true" sz="3188">
                  <a:solidFill>
                    <a:srgbClr val="B9182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we Learned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0700"/>
              <a:ext cx="8639690" cy="3621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How to set up the Arduino Nano and its environment.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Uploading code and debugging simple programs.</a:t>
              </a:r>
            </a:p>
            <a:p>
              <a:pPr algn="l" marL="565396" indent="-282698" lvl="1">
                <a:lnSpc>
                  <a:spcPts val="3666"/>
                </a:lnSpc>
                <a:buFont typeface="Arial"/>
                <a:buChar char="•"/>
              </a:pPr>
              <a:r>
                <a:rPr lang="en-US" b="true" sz="26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Learned coding basics &amp; hardware connection.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8296" y="1999182"/>
            <a:ext cx="6437639" cy="6288635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17544" t="-2622" r="-68557" b="-1365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6585253" y="1273563"/>
            <a:ext cx="2558747" cy="2186565"/>
          </a:xfrm>
          <a:custGeom>
            <a:avLst/>
            <a:gdLst/>
            <a:ahLst/>
            <a:cxnLst/>
            <a:rect r="r" b="b" t="t" l="l"/>
            <a:pathLst>
              <a:path h="2186565" w="2558747">
                <a:moveTo>
                  <a:pt x="0" y="2186566"/>
                </a:moveTo>
                <a:lnTo>
                  <a:pt x="2558747" y="2186566"/>
                </a:lnTo>
                <a:lnTo>
                  <a:pt x="2558747" y="0"/>
                </a:lnTo>
                <a:lnTo>
                  <a:pt x="0" y="0"/>
                </a:lnTo>
                <a:lnTo>
                  <a:pt x="0" y="21865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4545" y="7149264"/>
            <a:ext cx="1450302" cy="1598529"/>
          </a:xfrm>
          <a:custGeom>
            <a:avLst/>
            <a:gdLst/>
            <a:ahLst/>
            <a:cxnLst/>
            <a:rect r="r" b="b" t="t" l="l"/>
            <a:pathLst>
              <a:path h="1598529" w="1450302">
                <a:moveTo>
                  <a:pt x="0" y="0"/>
                </a:moveTo>
                <a:lnTo>
                  <a:pt x="1450302" y="0"/>
                </a:lnTo>
                <a:lnTo>
                  <a:pt x="1450302" y="1598529"/>
                </a:lnTo>
                <a:lnTo>
                  <a:pt x="0" y="159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59193"/>
            <a:ext cx="7432518" cy="3694193"/>
          </a:xfrm>
          <a:custGeom>
            <a:avLst/>
            <a:gdLst/>
            <a:ahLst/>
            <a:cxnLst/>
            <a:rect r="r" b="b" t="t" l="l"/>
            <a:pathLst>
              <a:path h="3694193" w="7432518">
                <a:moveTo>
                  <a:pt x="0" y="0"/>
                </a:moveTo>
                <a:lnTo>
                  <a:pt x="7432518" y="0"/>
                </a:lnTo>
                <a:lnTo>
                  <a:pt x="7432518" y="3694194"/>
                </a:lnTo>
                <a:lnTo>
                  <a:pt x="0" y="3694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22219" y="4734990"/>
            <a:ext cx="7681369" cy="5552010"/>
          </a:xfrm>
          <a:custGeom>
            <a:avLst/>
            <a:gdLst/>
            <a:ahLst/>
            <a:cxnLst/>
            <a:rect r="r" b="b" t="t" l="l"/>
            <a:pathLst>
              <a:path h="5552010" w="7681369">
                <a:moveTo>
                  <a:pt x="0" y="0"/>
                </a:moveTo>
                <a:lnTo>
                  <a:pt x="7681369" y="0"/>
                </a:lnTo>
                <a:lnTo>
                  <a:pt x="7681369" y="5552010"/>
                </a:lnTo>
                <a:lnTo>
                  <a:pt x="0" y="5552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81738" y="823794"/>
            <a:ext cx="1303799" cy="2350776"/>
            <a:chOff x="0" y="0"/>
            <a:chExt cx="1738399" cy="313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933864"/>
              <a:ext cx="1738399" cy="2200505"/>
            </a:xfrm>
            <a:custGeom>
              <a:avLst/>
              <a:gdLst/>
              <a:ahLst/>
              <a:cxnLst/>
              <a:rect r="r" b="b" t="t" l="l"/>
              <a:pathLst>
                <a:path h="2200505" w="1738399">
                  <a:moveTo>
                    <a:pt x="0" y="0"/>
                  </a:moveTo>
                  <a:lnTo>
                    <a:pt x="1738399" y="0"/>
                  </a:lnTo>
                  <a:lnTo>
                    <a:pt x="1738399" y="2200505"/>
                  </a:lnTo>
                  <a:lnTo>
                    <a:pt x="0" y="220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2759" y="-209550"/>
              <a:ext cx="1452880" cy="1053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04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0285" y="8990838"/>
            <a:ext cx="8753715" cy="1050446"/>
            <a:chOff x="0" y="0"/>
            <a:chExt cx="11671621" cy="14005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71621" cy="1400594"/>
            </a:xfrm>
            <a:custGeom>
              <a:avLst/>
              <a:gdLst/>
              <a:ahLst/>
              <a:cxnLst/>
              <a:rect r="r" b="b" t="t" l="l"/>
              <a:pathLst>
                <a:path h="1400594" w="11671621">
                  <a:moveTo>
                    <a:pt x="0" y="0"/>
                  </a:moveTo>
                  <a:lnTo>
                    <a:pt x="11671621" y="0"/>
                  </a:lnTo>
                  <a:lnTo>
                    <a:pt x="11671621" y="1400594"/>
                  </a:lnTo>
                  <a:lnTo>
                    <a:pt x="0" y="1400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71735" y="274104"/>
              <a:ext cx="11128151" cy="70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6"/>
                </a:lnSpc>
                <a:spcBef>
                  <a:spcPct val="0"/>
                </a:spcBef>
              </a:pPr>
              <a:r>
                <a:rPr lang="en-US" b="true" sz="2818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Fun and engaging — enjoyed hands-on work.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64058" y="2906190"/>
            <a:ext cx="659240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21"/>
              </a:lnSpc>
            </a:pPr>
            <a:r>
              <a:rPr lang="en-US" sz="526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</a:t>
            </a:r>
            <a:r>
              <a:rPr lang="en-US" sz="526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ities &amp; Highlights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3020" y="6111094"/>
            <a:ext cx="6479768" cy="273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396" indent="-282698" lvl="1">
              <a:lnSpc>
                <a:spcPts val="3666"/>
              </a:lnSpc>
              <a:buFont typeface="Arial"/>
              <a:buChar char="•"/>
            </a:pPr>
            <a:r>
              <a:rPr lang="en-US" b="true" sz="26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Uploading a simple code to the Arduino Nano.</a:t>
            </a:r>
          </a:p>
          <a:p>
            <a:pPr algn="l" marL="565396" indent="-282698" lvl="1">
              <a:lnSpc>
                <a:spcPts val="3666"/>
              </a:lnSpc>
              <a:buFont typeface="Arial"/>
              <a:buChar char="•"/>
            </a:pPr>
            <a:r>
              <a:rPr lang="en-US" b="true" sz="26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Sending output video of our successful activity to the WhatsApp group – a real-time showcase of our progress!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04264" y="2590051"/>
            <a:ext cx="8343900" cy="940585"/>
            <a:chOff x="0" y="0"/>
            <a:chExt cx="11125200" cy="1254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25200" cy="1254113"/>
            </a:xfrm>
            <a:custGeom>
              <a:avLst/>
              <a:gdLst/>
              <a:ahLst/>
              <a:cxnLst/>
              <a:rect r="r" b="b" t="t" l="l"/>
              <a:pathLst>
                <a:path h="1254113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1254113"/>
                  </a:lnTo>
                  <a:lnTo>
                    <a:pt x="0" y="1254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7960" y="7816"/>
              <a:ext cx="10749280" cy="1037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3"/>
                </a:lnSpc>
                <a:spcBef>
                  <a:spcPct val="0"/>
                </a:spcBef>
              </a:pPr>
              <a:r>
                <a:rPr lang="en-US" b="true" sz="40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Building &amp; Racing Our Bots! 🏁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721467">
            <a:off x="1386086" y="1065836"/>
            <a:ext cx="1243666" cy="1806898"/>
            <a:chOff x="0" y="0"/>
            <a:chExt cx="1658221" cy="2409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566729"/>
              <a:ext cx="1658221" cy="1842468"/>
            </a:xfrm>
            <a:custGeom>
              <a:avLst/>
              <a:gdLst/>
              <a:ahLst/>
              <a:cxnLst/>
              <a:rect r="r" b="b" t="t" l="l"/>
              <a:pathLst>
                <a:path h="1842468" w="1658221">
                  <a:moveTo>
                    <a:pt x="0" y="0"/>
                  </a:moveTo>
                  <a:lnTo>
                    <a:pt x="1658221" y="0"/>
                  </a:lnTo>
                  <a:lnTo>
                    <a:pt x="1658221" y="1842468"/>
                  </a:lnTo>
                  <a:lnTo>
                    <a:pt x="0" y="184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7895" y="-304800"/>
              <a:ext cx="1262432" cy="871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4"/>
                </a:lnSpc>
              </a:pPr>
              <a:r>
                <a:rPr lang="en-US" b="true" sz="2820" spc="56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609850" y="3855135"/>
            <a:ext cx="9438314" cy="479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b="true" sz="37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Learned</a:t>
            </a:r>
          </a:p>
          <a:p>
            <a:pPr algn="l" marL="717458" indent="-358729" lvl="1">
              <a:lnSpc>
                <a:spcPts val="5383"/>
              </a:lnSpc>
              <a:buFont typeface="Arial"/>
              <a:buChar char="•"/>
            </a:pPr>
            <a:r>
              <a:rPr lang="en-US" sz="33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full assembly process of a line-following robot.</a:t>
            </a:r>
          </a:p>
          <a:p>
            <a:pPr algn="l" marL="717458" indent="-358729" lvl="1">
              <a:lnSpc>
                <a:spcPts val="5383"/>
              </a:lnSpc>
              <a:buFont typeface="Arial"/>
              <a:buChar char="•"/>
            </a:pPr>
            <a:r>
              <a:rPr lang="en-US" sz="33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critical importance of iterative testing.</a:t>
            </a:r>
          </a:p>
          <a:p>
            <a:pPr algn="l" marL="717458" indent="-358729" lvl="1">
              <a:lnSpc>
                <a:spcPts val="5383"/>
              </a:lnSpc>
              <a:buFont typeface="Arial"/>
              <a:buChar char="•"/>
            </a:pPr>
            <a:r>
              <a:rPr lang="en-US" sz="33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Calibrating sensors for optimal performance.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048164" y="5895174"/>
            <a:ext cx="5828217" cy="3883049"/>
          </a:xfrm>
          <a:custGeom>
            <a:avLst/>
            <a:gdLst/>
            <a:ahLst/>
            <a:cxnLst/>
            <a:rect r="r" b="b" t="t" l="l"/>
            <a:pathLst>
              <a:path h="3883049" w="5828217">
                <a:moveTo>
                  <a:pt x="0" y="0"/>
                </a:moveTo>
                <a:lnTo>
                  <a:pt x="5828217" y="0"/>
                </a:lnTo>
                <a:lnTo>
                  <a:pt x="5828217" y="3883049"/>
                </a:lnTo>
                <a:lnTo>
                  <a:pt x="0" y="3883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DAGvqi9J8Ug</dc:identifier>
  <dcterms:modified xsi:type="dcterms:W3CDTF">2011-08-01T06:04:30Z</dcterms:modified>
  <cp:revision>1</cp:revision>
  <dc:title>Team_10_Minutes</dc:title>
</cp:coreProperties>
</file>